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265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7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0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4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Face Recognition Attendance System</a:t>
            </a:r>
            <a:endParaRPr lang="en-US" sz="4374" b="1" dirty="0"/>
          </a:p>
        </p:txBody>
      </p:sp>
      <p:sp>
        <p:nvSpPr>
          <p:cNvPr id="6" name="Text 3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our project that uses machine learning and Python to create an advanced attendance system. This innovative system is capable of recognizing faces accurately and efficiently.</a:t>
            </a:r>
            <a:endParaRPr lang="en-US" sz="1750" dirty="0"/>
          </a:p>
        </p:txBody>
      </p:sp>
      <p:pic>
        <p:nvPicPr>
          <p:cNvPr id="7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4538960" y="7589520"/>
            <a:ext cx="91440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524C7D-770E-77FD-2229-3C174A82B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2562"/>
            <a:ext cx="6319599" cy="532447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Faced During Development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6321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0722" y="2673787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084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Quality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📷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Collecting sufficient and high-quality data for a diverse range of individuals was challenging.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3199" y="43843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5482" y="4426029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460677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Algorithm Selection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🤔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503003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Choosing the best algorithm for the task and fine-tuning its parameters required a lot of experimentation and research.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61366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1672" y="617827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6212919"/>
            <a:ext cx="2529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Usage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🚸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78227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the system with camera hardware and ensuring no lag or errors was a challenging task.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032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570315"/>
            <a:ext cx="89230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 and Benefits of the System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achieved 94% accuracy in recognizing faces and marking attendance.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Saving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reduced the time and effort spent on traditional attendance methods by 80%.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prevented fraud and ensured a safer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0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0917" y="603766"/>
            <a:ext cx="6911340" cy="686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2"/>
              </a:lnSpc>
              <a:buNone/>
            </a:pPr>
            <a:r>
              <a:rPr lang="en-US" sz="432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Scope of the Project</a:t>
            </a:r>
            <a:endParaRPr lang="en-US" sz="4322" dirty="0"/>
          </a:p>
        </p:txBody>
      </p:sp>
      <p:sp>
        <p:nvSpPr>
          <p:cNvPr id="6" name="Shape 3"/>
          <p:cNvSpPr/>
          <p:nvPr/>
        </p:nvSpPr>
        <p:spPr>
          <a:xfrm>
            <a:off x="4788337" y="1619131"/>
            <a:ext cx="43815" cy="6007298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7" name="Shape 4"/>
          <p:cNvSpPr/>
          <p:nvPr/>
        </p:nvSpPr>
        <p:spPr>
          <a:xfrm>
            <a:off x="5057239" y="2015609"/>
            <a:ext cx="768429" cy="43815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8" name="Shape 5"/>
          <p:cNvSpPr/>
          <p:nvPr/>
        </p:nvSpPr>
        <p:spPr>
          <a:xfrm>
            <a:off x="4563249" y="1790581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692">
            <a:solidFill>
              <a:srgbClr val="C3C3D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41605" y="1831777"/>
            <a:ext cx="13716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93" dirty="0"/>
          </a:p>
        </p:txBody>
      </p:sp>
      <p:sp>
        <p:nvSpPr>
          <p:cNvPr id="10" name="Text 7"/>
          <p:cNvSpPr/>
          <p:nvPr/>
        </p:nvSpPr>
        <p:spPr>
          <a:xfrm>
            <a:off x="6017776" y="1838682"/>
            <a:ext cx="3840480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1"/>
              </a:lnSpc>
              <a:buNone/>
            </a:pPr>
            <a:r>
              <a:rPr lang="en-US" sz="216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with other Systems</a:t>
            </a:r>
            <a:endParaRPr lang="en-US" sz="2161" dirty="0"/>
          </a:p>
        </p:txBody>
      </p:sp>
      <p:sp>
        <p:nvSpPr>
          <p:cNvPr id="11" name="Text 8"/>
          <p:cNvSpPr/>
          <p:nvPr/>
        </p:nvSpPr>
        <p:spPr>
          <a:xfrm>
            <a:off x="6017776" y="2401253"/>
            <a:ext cx="7789307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6"/>
              </a:lnSpc>
              <a:buNone/>
            </a:pPr>
            <a:r>
              <a:rPr lang="en-US" sz="17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can be integrated with other attendance systems, HR systems, and payroll systems for better management.</a:t>
            </a:r>
            <a:endParaRPr lang="en-US" sz="1729" dirty="0"/>
          </a:p>
        </p:txBody>
      </p:sp>
      <p:sp>
        <p:nvSpPr>
          <p:cNvPr id="12" name="Shape 9"/>
          <p:cNvSpPr/>
          <p:nvPr/>
        </p:nvSpPr>
        <p:spPr>
          <a:xfrm>
            <a:off x="5057239" y="3991570"/>
            <a:ext cx="768429" cy="43815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13" name="Shape 10"/>
          <p:cNvSpPr/>
          <p:nvPr/>
        </p:nvSpPr>
        <p:spPr>
          <a:xfrm>
            <a:off x="4563249" y="3766542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692">
            <a:solidFill>
              <a:srgbClr val="C3C3D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26365" y="3807738"/>
            <a:ext cx="16764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93" dirty="0"/>
          </a:p>
        </p:txBody>
      </p:sp>
      <p:sp>
        <p:nvSpPr>
          <p:cNvPr id="15" name="Text 12"/>
          <p:cNvSpPr/>
          <p:nvPr/>
        </p:nvSpPr>
        <p:spPr>
          <a:xfrm>
            <a:off x="6017776" y="3814643"/>
            <a:ext cx="3947160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1"/>
              </a:lnSpc>
              <a:buNone/>
            </a:pPr>
            <a:r>
              <a:rPr lang="en-US" sz="216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Enhancement of User Interface</a:t>
            </a:r>
            <a:endParaRPr lang="en-US" sz="2161" dirty="0"/>
          </a:p>
        </p:txBody>
      </p:sp>
      <p:sp>
        <p:nvSpPr>
          <p:cNvPr id="16" name="Text 13"/>
          <p:cNvSpPr/>
          <p:nvPr/>
        </p:nvSpPr>
        <p:spPr>
          <a:xfrm>
            <a:off x="6017776" y="4377214"/>
            <a:ext cx="7789307" cy="702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6"/>
              </a:lnSpc>
              <a:buNone/>
            </a:pPr>
            <a:r>
              <a:rPr lang="en-US" sz="17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plan to add more features and improve the user interface to make it more interactive and user-friendly.</a:t>
            </a:r>
            <a:endParaRPr lang="en-US" sz="1729" dirty="0"/>
          </a:p>
        </p:txBody>
      </p:sp>
      <p:sp>
        <p:nvSpPr>
          <p:cNvPr id="17" name="Shape 14"/>
          <p:cNvSpPr/>
          <p:nvPr/>
        </p:nvSpPr>
        <p:spPr>
          <a:xfrm>
            <a:off x="5057239" y="5967532"/>
            <a:ext cx="768429" cy="43815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18" name="Shape 15"/>
          <p:cNvSpPr/>
          <p:nvPr/>
        </p:nvSpPr>
        <p:spPr>
          <a:xfrm>
            <a:off x="4563249" y="5742503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692">
            <a:solidFill>
              <a:srgbClr val="C3C3D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22555" y="5783699"/>
            <a:ext cx="17526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93" dirty="0"/>
          </a:p>
        </p:txBody>
      </p:sp>
      <p:sp>
        <p:nvSpPr>
          <p:cNvPr id="20" name="Text 17"/>
          <p:cNvSpPr/>
          <p:nvPr/>
        </p:nvSpPr>
        <p:spPr>
          <a:xfrm>
            <a:off x="6017776" y="5790605"/>
            <a:ext cx="3512820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1"/>
              </a:lnSpc>
              <a:buNone/>
            </a:pPr>
            <a:r>
              <a:rPr lang="en-US" sz="216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Research and Development</a:t>
            </a:r>
            <a:endParaRPr lang="en-US" sz="2161" dirty="0"/>
          </a:p>
        </p:txBody>
      </p:sp>
      <p:sp>
        <p:nvSpPr>
          <p:cNvPr id="21" name="Text 18"/>
          <p:cNvSpPr/>
          <p:nvPr/>
        </p:nvSpPr>
        <p:spPr>
          <a:xfrm>
            <a:off x="6017776" y="6353175"/>
            <a:ext cx="7789307" cy="1053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6"/>
              </a:lnSpc>
              <a:buNone/>
            </a:pPr>
            <a:r>
              <a:rPr lang="en-US" sz="172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plan to conduct more research and development on different machine learning algorithms and techniques to improve the accuracy and performance of the system.</a:t>
            </a:r>
            <a:endParaRPr lang="en-US" sz="1729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1010722" y="2673787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084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95482" y="4426029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460677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503003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91672" y="617827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6212919"/>
            <a:ext cx="2529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78227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A96DFD-3F71-F7B4-A791-76B1CBDFEFEF}"/>
              </a:ext>
            </a:extLst>
          </p:cNvPr>
          <p:cNvSpPr txBox="1"/>
          <p:nvPr/>
        </p:nvSpPr>
        <p:spPr>
          <a:xfrm>
            <a:off x="3870960" y="286792"/>
            <a:ext cx="323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olonna MT" panose="04020805060202030203" pitchFamily="82" charset="0"/>
              </a:rPr>
              <a:t>OUTPUT</a:t>
            </a:r>
            <a:endParaRPr lang="en-IN" sz="6000" dirty="0">
              <a:latin typeface="Colonna MT" panose="04020805060202030203" pitchFamily="8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66A204-E1AE-9A28-59FF-702C18D60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" y="1442720"/>
            <a:ext cx="10769600" cy="62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0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1010722" y="2673787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084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95482" y="4426029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460677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503003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91672" y="617827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6212919"/>
            <a:ext cx="2529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78227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70BBF8-91D1-D55F-815D-EEDDC2233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308"/>
            <a:ext cx="5159944" cy="38217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A81F51-285C-82B9-68DC-D6BC6AD4C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944" y="4114800"/>
            <a:ext cx="5748224" cy="411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F94AD3-34EB-478C-0567-A95F9E1AC5E3}"/>
              </a:ext>
            </a:extLst>
          </p:cNvPr>
          <p:cNvSpPr txBox="1"/>
          <p:nvPr/>
        </p:nvSpPr>
        <p:spPr>
          <a:xfrm>
            <a:off x="6573520" y="1422400"/>
            <a:ext cx="3159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Pristina" panose="03060402040406080204" pitchFamily="66" charset="0"/>
              </a:rPr>
              <a:t>Training Images</a:t>
            </a:r>
            <a:endParaRPr lang="en-IN" sz="6000" dirty="0">
              <a:latin typeface="Pristina" panose="0306040204040608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6D3C16-55E9-81B3-9ACE-4791C71F95B9}"/>
              </a:ext>
            </a:extLst>
          </p:cNvPr>
          <p:cNvSpPr txBox="1"/>
          <p:nvPr/>
        </p:nvSpPr>
        <p:spPr>
          <a:xfrm>
            <a:off x="448157" y="5139601"/>
            <a:ext cx="40256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Pristina" panose="03060402040406080204" pitchFamily="66" charset="0"/>
              </a:rPr>
              <a:t>Recognizing  Image </a:t>
            </a:r>
            <a:endParaRPr lang="en-IN" sz="6000" dirty="0"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8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424946"/>
            <a:ext cx="8999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 and Recommendations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7372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15515" y="3778925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8135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📝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382929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successfully developed a face recognition attendance system that is efficient, accurate, and secure, by using machine learning algorithms and Python.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7372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88568" y="3778925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813572"/>
            <a:ext cx="2804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Recommendations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🤝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4382929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recommend that the system be implemented in various institutions and organizations for better attendance management and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1010722" y="2673787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084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95482" y="4426029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460677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503003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91672" y="617827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6212919"/>
            <a:ext cx="2529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78227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3D7E2-3F5B-DFA0-5B03-F96778F1D5F0}"/>
              </a:ext>
            </a:extLst>
          </p:cNvPr>
          <p:cNvSpPr txBox="1"/>
          <p:nvPr/>
        </p:nvSpPr>
        <p:spPr>
          <a:xfrm>
            <a:off x="5640466" y="5047268"/>
            <a:ext cx="50470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Poor Richard" panose="02080502050505020702" pitchFamily="18" charset="0"/>
              </a:rPr>
              <a:t>DONE BY</a:t>
            </a:r>
            <a:r>
              <a:rPr lang="en-US" sz="3200" dirty="0">
                <a:latin typeface="Poor Richard" panose="02080502050505020702" pitchFamily="18" charset="0"/>
              </a:rPr>
              <a:t> </a:t>
            </a:r>
            <a:r>
              <a:rPr lang="en-US" dirty="0"/>
              <a:t>,</a:t>
            </a:r>
          </a:p>
          <a:p>
            <a:r>
              <a:rPr lang="en-US" sz="2000" i="1" dirty="0">
                <a:latin typeface="Garamond" panose="02020404030301010803" pitchFamily="18" charset="0"/>
              </a:rPr>
              <a:t>            </a:t>
            </a:r>
            <a:r>
              <a:rPr lang="en-US" sz="2000" b="1" i="1" dirty="0">
                <a:latin typeface="Garamond" panose="020204040303010108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NIKHIL A</a:t>
            </a:r>
          </a:p>
          <a:p>
            <a:r>
              <a:rPr lang="en-US" sz="2000" b="1" i="1" dirty="0">
                <a:latin typeface="Garamond" panose="020204040303010108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           GOWTHAM T</a:t>
            </a:r>
          </a:p>
          <a:p>
            <a:r>
              <a:rPr lang="en-US" sz="2000" b="1" i="1" dirty="0">
                <a:latin typeface="Garamond" panose="020204040303010108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           SUJIT R</a:t>
            </a:r>
          </a:p>
          <a:p>
            <a:r>
              <a:rPr lang="en-US" sz="2000" b="1" i="1" dirty="0">
                <a:latin typeface="Garamond" panose="020204040303010108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           HARISH RAGHAVENDAR R</a:t>
            </a:r>
          </a:p>
          <a:p>
            <a:r>
              <a:rPr lang="en-US" sz="2000" b="1" i="1" dirty="0">
                <a:latin typeface="Garamond" panose="02020404030301010803" pitchFamily="18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           VENKATESH H M S</a:t>
            </a:r>
            <a:endParaRPr lang="en-IN" sz="2000" b="1" i="1" dirty="0">
              <a:latin typeface="Garamond" panose="02020404030301010803" pitchFamily="18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F2E1B-FF8D-6EAD-DE79-9CB72AEB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701" y="1678435"/>
            <a:ext cx="6362344" cy="24098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12700" dir="8100000" sy="-23000" kx="800400" algn="br" rotWithShape="0">
              <a:prstClr val="black">
                <a:alpha val="2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5461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83707"/>
            <a:ext cx="6774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Face Recognition?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2849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0722" y="2326600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36124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Definition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🤔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29306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 recognition is a biometric technology that identifies or verifies a person through a digital image or video.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3199" y="40371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5482" y="4078843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11349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cases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🔑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468284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has been widely used in security systems, surveillance, authentication, unlocking devices, and now attendance systems.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1672" y="5831086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8657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📏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43509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accuracy of face recognition has improved dramatically due to advancements in machine learning algorithms and hardware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Text 2"/>
          <p:cNvSpPr/>
          <p:nvPr/>
        </p:nvSpPr>
        <p:spPr>
          <a:xfrm>
            <a:off x="833199" y="126956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should we use Face Recognition Attendance System?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1651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0722" y="3206829"/>
            <a:ext cx="1447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2414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Efficiency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⏰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810833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reduces the time and effort spent on traditional attendance methods.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33199" y="45619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5482" y="4603671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555313" y="463831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Precision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🎯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555313" y="5207675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provides accurate and reliable attendance records.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9588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1672" y="600051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60351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🔒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604516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prevents fraud and results in a safer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570315"/>
            <a:ext cx="5966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Overview of the Project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0902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2360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Goals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592961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create an attendance system that is efficient, accurate, and secure.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70902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023723"/>
            <a:ext cx="2651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Development Stages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Acquire data, detect and recognize faces, implement the system.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70902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023723"/>
            <a:ext cx="2689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Cost-Benefit Analysis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9308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benefits outweigh the costs in terms of time, effort, and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384947" y="791527"/>
            <a:ext cx="7536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Tools and Technologies Used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802011" y="1744623"/>
            <a:ext cx="5166122" cy="2099310"/>
          </a:xfrm>
          <a:prstGeom prst="roundRect">
            <a:avLst>
              <a:gd name="adj" fmla="val 476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037993" y="1911072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Programming Language + OpenCV</a:t>
            </a:r>
            <a:endParaRPr lang="en-US" sz="2187" b="1" dirty="0"/>
          </a:p>
        </p:txBody>
      </p:sp>
      <p:sp>
        <p:nvSpPr>
          <p:cNvPr id="7" name="Text 5"/>
          <p:cNvSpPr/>
          <p:nvPr/>
        </p:nvSpPr>
        <p:spPr>
          <a:xfrm>
            <a:off x="2037993" y="2827616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coding the project and processing images and videos.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228284" y="1744623"/>
            <a:ext cx="5166122" cy="2099310"/>
          </a:xfrm>
          <a:prstGeom prst="roundRect">
            <a:avLst>
              <a:gd name="adj" fmla="val 4763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426285" y="1980605"/>
            <a:ext cx="46941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K-nearest Neighbour (KNN) Algorithm</a:t>
            </a:r>
            <a:endParaRPr lang="en-US" sz="2187" b="1" dirty="0"/>
          </a:p>
        </p:txBody>
      </p:sp>
      <p:sp>
        <p:nvSpPr>
          <p:cNvPr id="10" name="Text 8"/>
          <p:cNvSpPr/>
          <p:nvPr/>
        </p:nvSpPr>
        <p:spPr>
          <a:xfrm>
            <a:off x="7426285" y="2804478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classify faces based on their features from the training dataset.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802011" y="4184333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976398" y="434809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Dlib Library</a:t>
            </a:r>
            <a:endParaRPr lang="en-US" sz="2187" b="1" dirty="0"/>
          </a:p>
        </p:txBody>
      </p:sp>
      <p:sp>
        <p:nvSpPr>
          <p:cNvPr id="13" name="Text 11"/>
          <p:cNvSpPr/>
          <p:nvPr/>
        </p:nvSpPr>
        <p:spPr>
          <a:xfrm>
            <a:off x="1976398" y="4775646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detect and extract facial landmarks such as eyes, nose, and mouth.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228284" y="4145967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5" name="Text 13"/>
          <p:cNvSpPr/>
          <p:nvPr/>
        </p:nvSpPr>
        <p:spPr>
          <a:xfrm>
            <a:off x="7426285" y="439462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Job lib</a:t>
            </a:r>
            <a:endParaRPr lang="en-US" sz="2187" b="1" dirty="0"/>
          </a:p>
        </p:txBody>
      </p:sp>
      <p:sp>
        <p:nvSpPr>
          <p:cNvPr id="16" name="Text 14"/>
          <p:cNvSpPr/>
          <p:nvPr/>
        </p:nvSpPr>
        <p:spPr>
          <a:xfrm>
            <a:off x="7426285" y="4775646"/>
            <a:ext cx="4694158" cy="710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Python library that provides tools for performing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parallel computing and efficient data caching</a:t>
            </a:r>
            <a:r>
              <a:rPr lang="en-US" sz="175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en-US" sz="1750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Shape 9">
            <a:extLst>
              <a:ext uri="{FF2B5EF4-FFF2-40B4-BE49-F238E27FC236}">
                <a16:creationId xmlns:a16="http://schemas.microsoft.com/office/drawing/2014/main" id="{1E115E94-496E-55A7-7A1F-F30AE81DC4F4}"/>
              </a:ext>
            </a:extLst>
          </p:cNvPr>
          <p:cNvSpPr/>
          <p:nvPr/>
        </p:nvSpPr>
        <p:spPr>
          <a:xfrm>
            <a:off x="1746488" y="6200125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2734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</a:t>
            </a:r>
            <a:r>
              <a:rPr lang="en-US" sz="2190" b="1" dirty="0">
                <a:solidFill>
                  <a:srgbClr val="3C3939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</a:rPr>
              <a:t>Flask</a:t>
            </a:r>
            <a:r>
              <a:rPr lang="en-US" sz="2150" dirty="0">
                <a:solidFill>
                  <a:srgbClr val="3C3939"/>
                </a:solidFill>
                <a:latin typeface="Raleway" pitchFamily="2" charset="0"/>
                <a:ea typeface="Raleway" pitchFamily="34" charset="-122"/>
                <a:cs typeface="Raleway" pitchFamily="34" charset="-120"/>
              </a:rPr>
              <a:t> </a:t>
            </a:r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FB049FB3-C741-DCD1-1A2C-8DF644AA3136}"/>
              </a:ext>
            </a:extLst>
          </p:cNvPr>
          <p:cNvSpPr/>
          <p:nvPr/>
        </p:nvSpPr>
        <p:spPr>
          <a:xfrm>
            <a:off x="7228284" y="6174256"/>
            <a:ext cx="5166122" cy="1752124"/>
          </a:xfrm>
          <a:prstGeom prst="roundRect">
            <a:avLst>
              <a:gd name="adj" fmla="val 5707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50330-0841-A6FF-6353-3EA6715854AD}"/>
              </a:ext>
            </a:extLst>
          </p:cNvPr>
          <p:cNvSpPr txBox="1"/>
          <p:nvPr/>
        </p:nvSpPr>
        <p:spPr>
          <a:xfrm>
            <a:off x="2010231" y="6563491"/>
            <a:ext cx="4638635" cy="1261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5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</a:t>
            </a:r>
            <a:r>
              <a:rPr lang="en-US" sz="17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ightweight web framework for Python is             well- suited for developing small to medium sized web applications and RESTful APIs.</a:t>
            </a:r>
            <a:endParaRPr lang="en-IN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584731-D912-ADF9-ABA6-DC7D5643D16F}"/>
              </a:ext>
            </a:extLst>
          </p:cNvPr>
          <p:cNvSpPr txBox="1"/>
          <p:nvPr/>
        </p:nvSpPr>
        <p:spPr>
          <a:xfrm>
            <a:off x="7406045" y="6238994"/>
            <a:ext cx="1564640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90" b="1" dirty="0">
                <a:solidFill>
                  <a:schemeClr val="bg2">
                    <a:lumMod val="25000"/>
                  </a:schemeClr>
                </a:solidFill>
                <a:latin typeface="Raleway" pitchFamily="2" charset="0"/>
              </a:rPr>
              <a:t>Pandas</a:t>
            </a:r>
            <a:endParaRPr lang="en-IN" sz="2190" b="1" dirty="0">
              <a:solidFill>
                <a:schemeClr val="bg2">
                  <a:lumMod val="25000"/>
                </a:schemeClr>
              </a:solidFill>
              <a:latin typeface="Raleway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C7E199-1194-620E-8FBD-AC4DF8985BBA}"/>
              </a:ext>
            </a:extLst>
          </p:cNvPr>
          <p:cNvSpPr txBox="1"/>
          <p:nvPr/>
        </p:nvSpPr>
        <p:spPr>
          <a:xfrm>
            <a:off x="7426285" y="6563491"/>
            <a:ext cx="4484368" cy="12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en-US" sz="175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rovides data structures for efficiently storing large datasets and tools for working with them.</a:t>
            </a:r>
            <a:endParaRPr lang="en-IN" sz="175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 w="10478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304342" y="464344"/>
            <a:ext cx="8021598" cy="1055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55"/>
              </a:lnSpc>
              <a:buNone/>
            </a:pPr>
            <a:r>
              <a:rPr lang="en-US" sz="332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Working Mechanism of the Face Recognition Attendance System</a:t>
            </a:r>
            <a:endParaRPr lang="en-US" sz="3324" dirty="0"/>
          </a:p>
        </p:txBody>
      </p:sp>
      <p:sp>
        <p:nvSpPr>
          <p:cNvPr id="5" name="Shape 3"/>
          <p:cNvSpPr/>
          <p:nvPr/>
        </p:nvSpPr>
        <p:spPr>
          <a:xfrm>
            <a:off x="3540800" y="1857375"/>
            <a:ext cx="33695" cy="5910501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6" name="Shape 4"/>
          <p:cNvSpPr/>
          <p:nvPr/>
        </p:nvSpPr>
        <p:spPr>
          <a:xfrm>
            <a:off x="3747552" y="2162354"/>
            <a:ext cx="591026" cy="33695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7" name="Shape 5"/>
          <p:cNvSpPr/>
          <p:nvPr/>
        </p:nvSpPr>
        <p:spPr>
          <a:xfrm>
            <a:off x="3367623" y="1989296"/>
            <a:ext cx="379928" cy="379928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10478">
            <a:solidFill>
              <a:srgbClr val="C3C3D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504188" y="2020848"/>
            <a:ext cx="10668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19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995" dirty="0"/>
          </a:p>
        </p:txBody>
      </p:sp>
      <p:sp>
        <p:nvSpPr>
          <p:cNvPr id="9" name="Text 7"/>
          <p:cNvSpPr/>
          <p:nvPr/>
        </p:nvSpPr>
        <p:spPr>
          <a:xfrm>
            <a:off x="4486394" y="2026206"/>
            <a:ext cx="3550920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Acquisition and Pre-processing</a:t>
            </a:r>
            <a:endParaRPr lang="en-US" sz="1662" dirty="0"/>
          </a:p>
        </p:txBody>
      </p:sp>
      <p:sp>
        <p:nvSpPr>
          <p:cNvPr id="10" name="Text 8"/>
          <p:cNvSpPr/>
          <p:nvPr/>
        </p:nvSpPr>
        <p:spPr>
          <a:xfrm>
            <a:off x="4486394" y="2458879"/>
            <a:ext cx="6839545" cy="5400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33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Collecting and preparing the necessary images and videos of individuals to generate the training dataset. Pre-processing includes cleaning and resizing the images.</a:t>
            </a:r>
            <a:endParaRPr lang="en-US" sz="1330" dirty="0"/>
          </a:p>
        </p:txBody>
      </p:sp>
      <p:sp>
        <p:nvSpPr>
          <p:cNvPr id="11" name="Shape 9"/>
          <p:cNvSpPr/>
          <p:nvPr/>
        </p:nvSpPr>
        <p:spPr>
          <a:xfrm>
            <a:off x="3747552" y="3682186"/>
            <a:ext cx="591026" cy="33695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12" name="Shape 10"/>
          <p:cNvSpPr/>
          <p:nvPr/>
        </p:nvSpPr>
        <p:spPr>
          <a:xfrm>
            <a:off x="3367623" y="3509129"/>
            <a:ext cx="379928" cy="379928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10478">
            <a:solidFill>
              <a:srgbClr val="C3C3D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492758" y="3540681"/>
            <a:ext cx="12954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19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995" dirty="0"/>
          </a:p>
        </p:txBody>
      </p:sp>
      <p:sp>
        <p:nvSpPr>
          <p:cNvPr id="14" name="Text 12"/>
          <p:cNvSpPr/>
          <p:nvPr/>
        </p:nvSpPr>
        <p:spPr>
          <a:xfrm>
            <a:off x="4486394" y="3546038"/>
            <a:ext cx="1688663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Face Detection</a:t>
            </a:r>
            <a:endParaRPr lang="en-US" sz="1662" dirty="0"/>
          </a:p>
        </p:txBody>
      </p:sp>
      <p:sp>
        <p:nvSpPr>
          <p:cNvPr id="15" name="Text 13"/>
          <p:cNvSpPr/>
          <p:nvPr/>
        </p:nvSpPr>
        <p:spPr>
          <a:xfrm>
            <a:off x="4486394" y="3978712"/>
            <a:ext cx="6839545" cy="5400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33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the Haar cascade classifier to locate the faces in images. Then using Dlib library to extract facial landmarks and features.</a:t>
            </a:r>
            <a:endParaRPr lang="en-US" sz="1330" dirty="0"/>
          </a:p>
        </p:txBody>
      </p:sp>
      <p:sp>
        <p:nvSpPr>
          <p:cNvPr id="16" name="Shape 14"/>
          <p:cNvSpPr/>
          <p:nvPr/>
        </p:nvSpPr>
        <p:spPr>
          <a:xfrm>
            <a:off x="3747552" y="5202019"/>
            <a:ext cx="591026" cy="33695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17" name="Shape 15"/>
          <p:cNvSpPr/>
          <p:nvPr/>
        </p:nvSpPr>
        <p:spPr>
          <a:xfrm>
            <a:off x="3367623" y="5028962"/>
            <a:ext cx="379928" cy="379928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10478">
            <a:solidFill>
              <a:srgbClr val="C3C3D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488948" y="5060513"/>
            <a:ext cx="13716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19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995" dirty="0"/>
          </a:p>
        </p:txBody>
      </p:sp>
      <p:sp>
        <p:nvSpPr>
          <p:cNvPr id="19" name="Text 17"/>
          <p:cNvSpPr/>
          <p:nvPr/>
        </p:nvSpPr>
        <p:spPr>
          <a:xfrm>
            <a:off x="4486394" y="5065871"/>
            <a:ext cx="1688663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Face Recognition</a:t>
            </a:r>
            <a:endParaRPr lang="en-US" sz="1662" dirty="0"/>
          </a:p>
        </p:txBody>
      </p:sp>
      <p:sp>
        <p:nvSpPr>
          <p:cNvPr id="20" name="Text 18"/>
          <p:cNvSpPr/>
          <p:nvPr/>
        </p:nvSpPr>
        <p:spPr>
          <a:xfrm>
            <a:off x="4486394" y="5498544"/>
            <a:ext cx="6839545" cy="5400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33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the KNN algorithm to classify the extracted features and compare them with the training dataset. If there's a match, the system marks attendance for that individual.</a:t>
            </a:r>
            <a:endParaRPr lang="en-US" sz="1330" dirty="0"/>
          </a:p>
        </p:txBody>
      </p:sp>
      <p:sp>
        <p:nvSpPr>
          <p:cNvPr id="21" name="Shape 19"/>
          <p:cNvSpPr/>
          <p:nvPr/>
        </p:nvSpPr>
        <p:spPr>
          <a:xfrm>
            <a:off x="3747552" y="6721852"/>
            <a:ext cx="591026" cy="33695"/>
          </a:xfrm>
          <a:prstGeom prst="rect">
            <a:avLst/>
          </a:prstGeom>
          <a:solidFill>
            <a:srgbClr val="C3C3D5"/>
          </a:solidFill>
          <a:ln/>
        </p:spPr>
      </p:sp>
      <p:sp>
        <p:nvSpPr>
          <p:cNvPr id="22" name="Shape 20"/>
          <p:cNvSpPr/>
          <p:nvPr/>
        </p:nvSpPr>
        <p:spPr>
          <a:xfrm>
            <a:off x="3367623" y="6548795"/>
            <a:ext cx="379928" cy="379928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10478">
            <a:solidFill>
              <a:srgbClr val="C3C3D5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488948" y="6580346"/>
            <a:ext cx="13716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19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995" dirty="0"/>
          </a:p>
        </p:txBody>
      </p:sp>
      <p:sp>
        <p:nvSpPr>
          <p:cNvPr id="24" name="Text 22"/>
          <p:cNvSpPr/>
          <p:nvPr/>
        </p:nvSpPr>
        <p:spPr>
          <a:xfrm>
            <a:off x="4486394" y="6585704"/>
            <a:ext cx="2956560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78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of the System</a:t>
            </a:r>
            <a:endParaRPr lang="en-US" sz="1662" dirty="0"/>
          </a:p>
        </p:txBody>
      </p:sp>
      <p:sp>
        <p:nvSpPr>
          <p:cNvPr id="25" name="Text 23"/>
          <p:cNvSpPr/>
          <p:nvPr/>
        </p:nvSpPr>
        <p:spPr>
          <a:xfrm>
            <a:off x="4486394" y="7018377"/>
            <a:ext cx="6839545" cy="270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8"/>
              </a:lnSpc>
              <a:buNone/>
            </a:pPr>
            <a:r>
              <a:rPr lang="en-US" sz="133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the code and testing the system for real-time usage.</a:t>
            </a:r>
            <a:endParaRPr lang="en-US" sz="13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338"/>
          </a:xfrm>
          <a:prstGeom prst="rect">
            <a:avLst/>
          </a:prstGeom>
          <a:solidFill>
            <a:srgbClr val="FFFFFF">
              <a:alpha val="75000"/>
            </a:srgbClr>
          </a:solidFill>
          <a:ln w="13097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23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6984" y="578882"/>
            <a:ext cx="9394031" cy="1315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 Algorithm (K-nearest Neighbour)</a:t>
            </a:r>
            <a:endParaRPr lang="en-US" sz="4144" dirty="0"/>
          </a:p>
        </p:txBody>
      </p:sp>
      <p:sp>
        <p:nvSpPr>
          <p:cNvPr id="6" name="Shape 3"/>
          <p:cNvSpPr/>
          <p:nvPr/>
        </p:nvSpPr>
        <p:spPr>
          <a:xfrm>
            <a:off x="4446984" y="2374702"/>
            <a:ext cx="473631" cy="473631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097">
            <a:solidFill>
              <a:srgbClr val="C3C3D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15220" y="2414111"/>
            <a:ext cx="13716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86" dirty="0"/>
          </a:p>
        </p:txBody>
      </p:sp>
      <p:sp>
        <p:nvSpPr>
          <p:cNvPr id="8" name="Text 5"/>
          <p:cNvSpPr/>
          <p:nvPr/>
        </p:nvSpPr>
        <p:spPr>
          <a:xfrm>
            <a:off x="5131118" y="2447092"/>
            <a:ext cx="2105025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0"/>
              </a:lnSpc>
              <a:buNone/>
            </a:pPr>
            <a:r>
              <a:rPr lang="en-US" sz="207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Definition </a:t>
            </a:r>
            <a:r>
              <a:rPr lang="en-US" sz="2072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🤖</a:t>
            </a:r>
            <a:endParaRPr lang="en-US" sz="2072" dirty="0"/>
          </a:p>
        </p:txBody>
      </p:sp>
      <p:sp>
        <p:nvSpPr>
          <p:cNvPr id="9" name="Text 6"/>
          <p:cNvSpPr/>
          <p:nvPr/>
        </p:nvSpPr>
        <p:spPr>
          <a:xfrm>
            <a:off x="5131118" y="2986445"/>
            <a:ext cx="8709898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2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KNN is a supervised machine learning algorithm that classifies data based on the proximity to its neighbouring data points. It is used for pattern recognition, data mining, and recommendation systems.</a:t>
            </a:r>
            <a:endParaRPr lang="en-US" sz="1658" dirty="0"/>
          </a:p>
        </p:txBody>
      </p:sp>
      <p:sp>
        <p:nvSpPr>
          <p:cNvPr id="10" name="Shape 7"/>
          <p:cNvSpPr/>
          <p:nvPr/>
        </p:nvSpPr>
        <p:spPr>
          <a:xfrm>
            <a:off x="4446984" y="4371499"/>
            <a:ext cx="473631" cy="473631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097">
            <a:solidFill>
              <a:srgbClr val="C3C3D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603790" y="4410908"/>
            <a:ext cx="16002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86" dirty="0"/>
          </a:p>
        </p:txBody>
      </p:sp>
      <p:sp>
        <p:nvSpPr>
          <p:cNvPr id="12" name="Text 9"/>
          <p:cNvSpPr/>
          <p:nvPr/>
        </p:nvSpPr>
        <p:spPr>
          <a:xfrm>
            <a:off x="5131118" y="4443889"/>
            <a:ext cx="2105025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0"/>
              </a:lnSpc>
              <a:buNone/>
            </a:pPr>
            <a:r>
              <a:rPr lang="en-US" sz="207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Working </a:t>
            </a:r>
            <a:r>
              <a:rPr lang="en-US" sz="2072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📚</a:t>
            </a:r>
            <a:endParaRPr lang="en-US" sz="2072" dirty="0"/>
          </a:p>
        </p:txBody>
      </p:sp>
      <p:sp>
        <p:nvSpPr>
          <p:cNvPr id="13" name="Text 10"/>
          <p:cNvSpPr/>
          <p:nvPr/>
        </p:nvSpPr>
        <p:spPr>
          <a:xfrm>
            <a:off x="5131118" y="4983242"/>
            <a:ext cx="8709898" cy="1010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2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measures the distance between the test data point and the training dataset points. It then selects the k-nearest points and assigns the class label that the majority of the points belong to.</a:t>
            </a:r>
            <a:endParaRPr lang="en-US" sz="1658" dirty="0"/>
          </a:p>
        </p:txBody>
      </p:sp>
      <p:sp>
        <p:nvSpPr>
          <p:cNvPr id="14" name="Shape 11"/>
          <p:cNvSpPr/>
          <p:nvPr/>
        </p:nvSpPr>
        <p:spPr>
          <a:xfrm>
            <a:off x="4446984" y="6368296"/>
            <a:ext cx="473631" cy="473631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13097">
            <a:solidFill>
              <a:srgbClr val="C3C3D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599980" y="6407706"/>
            <a:ext cx="167640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08"/>
              </a:lnSpc>
              <a:buNone/>
            </a:pPr>
            <a:r>
              <a:rPr lang="en-US" sz="248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86" dirty="0"/>
          </a:p>
        </p:txBody>
      </p:sp>
      <p:sp>
        <p:nvSpPr>
          <p:cNvPr id="16" name="Text 13"/>
          <p:cNvSpPr/>
          <p:nvPr/>
        </p:nvSpPr>
        <p:spPr>
          <a:xfrm>
            <a:off x="5131118" y="6440686"/>
            <a:ext cx="2105025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0"/>
              </a:lnSpc>
              <a:buNone/>
            </a:pPr>
            <a:r>
              <a:rPr lang="en-US" sz="2072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Advantages </a:t>
            </a:r>
            <a:r>
              <a:rPr lang="en-US" sz="2072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🌟</a:t>
            </a:r>
            <a:endParaRPr lang="en-US" sz="2072" dirty="0"/>
          </a:p>
        </p:txBody>
      </p:sp>
      <p:sp>
        <p:nvSpPr>
          <p:cNvPr id="17" name="Text 14"/>
          <p:cNvSpPr/>
          <p:nvPr/>
        </p:nvSpPr>
        <p:spPr>
          <a:xfrm>
            <a:off x="5131118" y="6980039"/>
            <a:ext cx="8709898" cy="6734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2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is easy to understand, works well with small datasets, and requires no training time. It can also be used for both classification and regression problems.</a:t>
            </a:r>
            <a:endParaRPr lang="en-US" sz="16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214914"/>
            <a:ext cx="9311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Acquisition and Pre-processing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82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collected images of individuals from different backgrounds, ages, and genders.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83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Pre-processing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used resize, normalization, and mean subtraction to remove noise and enhance clarity. We also used K-fold cross-validation to reduce overfitting.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Face Detection and Alignment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584865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used Haar cascades and Dlib library to detect and align the faces in the collected images.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49072"/>
            <a:ext cx="7749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of the System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287786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73975" y="2523768"/>
            <a:ext cx="3345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and Debugging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🐞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73975" y="3093125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tested the system on different datasets and scenarios to ensure accuracy and reliability. We also debugged the code to ensure no errors or glitches.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287786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267" y="252376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💻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62267" y="3093125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created a simple and intuitive user interface that allows users to enroll, view, and mark attendance of individuals.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97288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273975" y="5208865"/>
            <a:ext cx="2529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Usage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⏱️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73975" y="5778222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integrated the system with cameras to allow real-time attendance marking and created a Excel file for future reference.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972883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E1E1EA"/>
          </a:solidFill>
          <a:ln w="13811">
            <a:solidFill>
              <a:srgbClr val="C3C3D5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62267" y="52088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 </a:t>
            </a:r>
            <a:r>
              <a:rPr lang="en-US" sz="2187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🚀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62267" y="5778222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is scalable and can be integrated with other technologies and systems.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1000</Words>
  <Application>Microsoft Office PowerPoint</Application>
  <PresentationFormat>Custom</PresentationFormat>
  <Paragraphs>141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Colonna MT</vt:lpstr>
      <vt:lpstr>Garamond</vt:lpstr>
      <vt:lpstr>Poor Richard</vt:lpstr>
      <vt:lpstr>Pristina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Gowtham btech</cp:lastModifiedBy>
  <cp:revision>6</cp:revision>
  <dcterms:created xsi:type="dcterms:W3CDTF">2023-12-01T04:08:33Z</dcterms:created>
  <dcterms:modified xsi:type="dcterms:W3CDTF">2023-12-13T09:23:06Z</dcterms:modified>
</cp:coreProperties>
</file>